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2" r:id="rId2"/>
    <p:sldId id="273" r:id="rId3"/>
    <p:sldId id="280" r:id="rId4"/>
    <p:sldId id="291" r:id="rId5"/>
    <p:sldId id="274" r:id="rId6"/>
    <p:sldId id="281" r:id="rId7"/>
    <p:sldId id="282" r:id="rId8"/>
    <p:sldId id="283" r:id="rId9"/>
    <p:sldId id="284" r:id="rId10"/>
    <p:sldId id="290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en-US" sz="1800" b="1" i="0" u="none" strike="noStrike" kern="1200" baseline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International Publication</a:t>
            </a:r>
          </a:p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en-US" sz="1800" b="1" i="0" u="none" strike="noStrike" kern="1200" baseline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(ISI, Scopus, ABDC,…)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Journal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16</c:v>
                </c:pt>
                <c:pt idx="3">
                  <c:v>19</c:v>
                </c:pt>
                <c:pt idx="4">
                  <c:v>44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3-49DD-886E-5B384619C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2444160"/>
        <c:axId val="74667648"/>
      </c:barChart>
      <c:catAx>
        <c:axId val="924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4667648"/>
        <c:crosses val="autoZero"/>
        <c:auto val="1"/>
        <c:lblAlgn val="ctr"/>
        <c:lblOffset val="100"/>
        <c:noMultiLvlLbl val="0"/>
      </c:catAx>
      <c:valAx>
        <c:axId val="7466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24441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Vietnamese Journal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39909073865766"/>
          <c:y val="0.1775897544056993"/>
          <c:w val="0.87171686351706035"/>
          <c:h val="0.60934571850393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Vietnamese Journal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74</c:v>
                </c:pt>
                <c:pt idx="2">
                  <c:v>130</c:v>
                </c:pt>
                <c:pt idx="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F-4170-A2B6-909F17ABA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2445696"/>
        <c:axId val="117102208"/>
      </c:barChart>
      <c:catAx>
        <c:axId val="924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17102208"/>
        <c:crosses val="autoZero"/>
        <c:auto val="1"/>
        <c:lblAlgn val="ctr"/>
        <c:lblOffset val="100"/>
        <c:noMultiLvlLbl val="0"/>
      </c:catAx>
      <c:valAx>
        <c:axId val="11710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2445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15-Nov-18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15-Nov-18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15-Nov-18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15-Nov-18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15-Nov-18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School of Economics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1A Hoang Dieu, Phu </a:t>
            </a:r>
            <a:r>
              <a:rPr lang="en-US" dirty="0" err="1"/>
              <a:t>Nhuan</a:t>
            </a:r>
            <a:r>
              <a:rPr lang="en-US" dirty="0"/>
              <a:t> District, Ho Chi Minh City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AD1E9F7-6241-440A-A11D-29711CEEC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/>
        </p:blipFill>
        <p:spPr>
          <a:xfrm>
            <a:off x="358713" y="1271340"/>
            <a:ext cx="2347912" cy="2347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F8F7E-E9A0-4558-99A7-31476D827FCB}"/>
              </a:ext>
            </a:extLst>
          </p:cNvPr>
          <p:cNvSpPr txBox="1"/>
          <p:nvPr/>
        </p:nvSpPr>
        <p:spPr>
          <a:xfrm>
            <a:off x="1020618" y="6363855"/>
            <a:ext cx="10150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Scientifically Bringing Evidence to Policymakers with Respect and Responsibility in Research</a:t>
            </a:r>
            <a:endParaRPr lang="en-GB" i="1" dirty="0" err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5523-C36A-40A3-9D48-BFC91E11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  <a:endParaRPr lang="en-GB" dirty="0"/>
          </a:p>
        </p:txBody>
      </p:sp>
      <p:pic>
        <p:nvPicPr>
          <p:cNvPr id="5" name="Content Placeholder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561CF47-A8B2-4370-AD46-A89F88457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2" y="1805856"/>
            <a:ext cx="10689215" cy="4389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42BE0-5A85-41D4-8516-0B04D57B0C54}"/>
              </a:ext>
            </a:extLst>
          </p:cNvPr>
          <p:cNvSpPr txBox="1"/>
          <p:nvPr/>
        </p:nvSpPr>
        <p:spPr>
          <a:xfrm>
            <a:off x="609600" y="6206842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wide-range of academic specializations and well-trained at reputation universities in Vietnam and foreign countries</a:t>
            </a:r>
          </a:p>
          <a:p>
            <a:pPr algn="ctr"/>
            <a:r>
              <a:rPr lang="en-US" i="1" dirty="0"/>
              <a:t>US, Sweden, Canada, Japan, Australia, New Zealand, Germany and the Netherlands</a:t>
            </a:r>
            <a:endParaRPr lang="en-GB" i="1" dirty="0" err="1"/>
          </a:p>
        </p:txBody>
      </p:sp>
    </p:spTree>
    <p:extLst>
      <p:ext uri="{BB962C8B-B14F-4D97-AF65-F5344CB8AC3E}">
        <p14:creationId xmlns:p14="http://schemas.microsoft.com/office/powerpoint/2010/main" val="5527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739B-599C-4854-A1AA-F3E4EC7D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Undergraduate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8154-9915-4B8D-A6AA-FF2B37CA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Economics</a:t>
            </a:r>
          </a:p>
          <a:p>
            <a:r>
              <a:rPr lang="en-US" dirty="0"/>
              <a:t>Economics of Planning and Investment</a:t>
            </a:r>
          </a:p>
          <a:p>
            <a:r>
              <a:rPr lang="en-US" dirty="0"/>
              <a:t>Labor Economics and Human Resource Management</a:t>
            </a:r>
          </a:p>
          <a:p>
            <a:r>
              <a:rPr lang="en-US" dirty="0"/>
              <a:t>Agricultural Economics</a:t>
            </a:r>
          </a:p>
          <a:p>
            <a:r>
              <a:rPr lang="en-US" dirty="0"/>
              <a:t>Valuation</a:t>
            </a:r>
          </a:p>
          <a:p>
            <a:r>
              <a:rPr lang="en-US" dirty="0"/>
              <a:t>Real Estate Economics</a:t>
            </a:r>
          </a:p>
          <a:p>
            <a:r>
              <a:rPr lang="en-US" dirty="0"/>
              <a:t>Economic Management</a:t>
            </a:r>
          </a:p>
          <a:p>
            <a:r>
              <a:rPr lang="en-US" dirty="0"/>
              <a:t>Development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5E08-A534-4A10-B4EC-74E4950B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Postgraduate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725F-F5C8-40B1-B825-670C46FA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Economics</a:t>
            </a:r>
          </a:p>
          <a:p>
            <a:r>
              <a:rPr lang="en-US" dirty="0"/>
              <a:t>Health Economics and Management</a:t>
            </a:r>
          </a:p>
          <a:p>
            <a:r>
              <a:rPr lang="en-US" dirty="0"/>
              <a:t>Economic Management</a:t>
            </a:r>
          </a:p>
          <a:p>
            <a:r>
              <a:rPr lang="en-US" dirty="0"/>
              <a:t>Valuation</a:t>
            </a:r>
          </a:p>
          <a:p>
            <a:r>
              <a:rPr lang="en-US" dirty="0"/>
              <a:t>Environmental Economics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C759-93B3-4B57-87C7-40145D6F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990F-0FF1-4A68-95E9-8B911E65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Active researching teams.</a:t>
            </a:r>
          </a:p>
          <a:p>
            <a:r>
              <a:rPr lang="en-US" dirty="0"/>
              <a:t>Multi- and trans-disciplines with the various sources of funding (from Vietnamese government and international organizations such as IUCN, </a:t>
            </a:r>
            <a:r>
              <a:rPr lang="en-US" dirty="0" err="1"/>
              <a:t>Sida</a:t>
            </a:r>
            <a:r>
              <a:rPr lang="en-US" dirty="0"/>
              <a:t>, DANIDA, </a:t>
            </a:r>
            <a:r>
              <a:rPr lang="en-US" dirty="0" err="1"/>
              <a:t>AusAID</a:t>
            </a:r>
            <a:r>
              <a:rPr lang="en-US" dirty="0"/>
              <a:t>, USAID, IISD, UNDP, Newton and EEPSEA)</a:t>
            </a:r>
          </a:p>
          <a:p>
            <a:r>
              <a:rPr lang="en-US" dirty="0"/>
              <a:t>Bi-weekly Brown-bag “Small Talks Big Ideas” (STBI) seminars</a:t>
            </a:r>
          </a:p>
          <a:p>
            <a:r>
              <a:rPr lang="en-US" dirty="0"/>
              <a:t>School library with a wide range of books, journals and other academic materials.</a:t>
            </a:r>
          </a:p>
          <a:p>
            <a:r>
              <a:rPr lang="en-US" dirty="0"/>
              <a:t>Computer labs with high-speed internet and well-functioned local networks, served as important facilities for many behavioral experiments and economic analyses.</a:t>
            </a:r>
          </a:p>
        </p:txBody>
      </p:sp>
    </p:spTree>
    <p:extLst>
      <p:ext uri="{BB962C8B-B14F-4D97-AF65-F5344CB8AC3E}">
        <p14:creationId xmlns:p14="http://schemas.microsoft.com/office/powerpoint/2010/main" val="30344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8D1F-06BC-4099-8435-093C8CCD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Vietnam – Netherlands </a:t>
            </a:r>
            <a:r>
              <a:rPr lang="en-US" dirty="0" err="1"/>
              <a:t>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FAAD-FA03-4997-9986-68213198A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1994</a:t>
            </a:r>
          </a:p>
          <a:p>
            <a:r>
              <a:rPr lang="en-US" dirty="0"/>
              <a:t>A joint program with International Institute of Social Sciences, Erasmus University Rotterdam (the Netherlands)</a:t>
            </a:r>
          </a:p>
          <a:p>
            <a:r>
              <a:rPr lang="en-US" dirty="0"/>
              <a:t>Provide M.A. in Development Economics</a:t>
            </a:r>
          </a:p>
          <a:p>
            <a:r>
              <a:rPr lang="en-US" dirty="0"/>
              <a:t>60 credits, taught in English</a:t>
            </a:r>
          </a:p>
          <a:p>
            <a:r>
              <a:rPr lang="en-US" dirty="0"/>
              <a:t>Double degree: 6 months in the Netherlands</a:t>
            </a:r>
          </a:p>
          <a:p>
            <a:r>
              <a:rPr lang="en-US" dirty="0"/>
              <a:t>Upcoming: PhD joint program</a:t>
            </a:r>
          </a:p>
        </p:txBody>
      </p:sp>
      <p:pic>
        <p:nvPicPr>
          <p:cNvPr id="4" name="Picture 3" descr="ISS_full_colour.jpg">
            <a:extLst>
              <a:ext uri="{FF2B5EF4-FFF2-40B4-BE49-F238E27FC236}">
                <a16:creationId xmlns:a16="http://schemas.microsoft.com/office/drawing/2014/main" id="{16DDE72D-A457-4739-832D-C09DEDBCF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05" y="4875357"/>
            <a:ext cx="3670595" cy="1373909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C6EC568-6C1F-435A-8F73-49C09982B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5" y="487651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FD02-C0FC-4839-9B3A-535B34B5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Vietnam – New Zealand 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E960-F283-4D15-8E67-B77C69B33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2002</a:t>
            </a:r>
          </a:p>
          <a:p>
            <a:r>
              <a:rPr lang="en-US" dirty="0"/>
              <a:t>A joint program with Victoria University of Wellington (New Zealand)</a:t>
            </a:r>
          </a:p>
          <a:p>
            <a:r>
              <a:rPr lang="en-US" dirty="0"/>
              <a:t>Degree: Bachelor of Commerce, 14 majors</a:t>
            </a:r>
          </a:p>
          <a:p>
            <a:r>
              <a:rPr lang="en-US" dirty="0"/>
              <a:t>3 years (1.5 + 1.5)</a:t>
            </a:r>
          </a:p>
          <a:p>
            <a:r>
              <a:rPr lang="en-US" dirty="0"/>
              <a:t>Taught in English</a:t>
            </a:r>
          </a:p>
          <a:p>
            <a:r>
              <a:rPr lang="en-US" dirty="0"/>
              <a:t>Triple-crown accreditation</a:t>
            </a:r>
            <a:endParaRPr lang="en-GB" dirty="0"/>
          </a:p>
        </p:txBody>
      </p:sp>
      <p:pic>
        <p:nvPicPr>
          <p:cNvPr id="4" name="Picture 3" descr="Victoria-University-logo.png">
            <a:extLst>
              <a:ext uri="{FF2B5EF4-FFF2-40B4-BE49-F238E27FC236}">
                <a16:creationId xmlns:a16="http://schemas.microsoft.com/office/drawing/2014/main" id="{04039599-2F32-4472-9C48-4CD26BA666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982" y="3521363"/>
            <a:ext cx="2415964" cy="24159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C099A0-767F-4B95-95B1-0A5E95D7690F}"/>
              </a:ext>
            </a:extLst>
          </p:cNvPr>
          <p:cNvGrpSpPr/>
          <p:nvPr/>
        </p:nvGrpSpPr>
        <p:grpSpPr>
          <a:xfrm>
            <a:off x="3625864" y="5049276"/>
            <a:ext cx="4940272" cy="888051"/>
            <a:chOff x="1588424" y="5436549"/>
            <a:chExt cx="6612909" cy="11887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7A877E-CC19-4326-84B9-0C533172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424" y="5436549"/>
              <a:ext cx="1540358" cy="1188720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7BDEB48-20C5-4788-8641-D4410D7B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273" y="5436549"/>
              <a:ext cx="1188720" cy="1188720"/>
            </a:xfrm>
            <a:prstGeom prst="rect">
              <a:avLst/>
            </a:prstGeom>
          </p:spPr>
        </p:pic>
        <p:pic>
          <p:nvPicPr>
            <p:cNvPr id="12" name="Picture 11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8DF322F-9CF2-4EA3-8C39-88A5C66D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438" y="5436549"/>
              <a:ext cx="3388895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7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7304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Established in 1976</a:t>
            </a:r>
          </a:p>
          <a:p>
            <a:r>
              <a:rPr lang="en-US" dirty="0"/>
              <a:t>One of 14 key universities in Vietnam</a:t>
            </a:r>
          </a:p>
          <a:p>
            <a:r>
              <a:rPr lang="en-US" dirty="0"/>
              <a:t>One of 4 autonomous universities in Vietnam</a:t>
            </a:r>
          </a:p>
          <a:p>
            <a:r>
              <a:rPr lang="en-US" dirty="0"/>
              <a:t>Levels of education</a:t>
            </a:r>
          </a:p>
          <a:p>
            <a:pPr lvl="1"/>
            <a:r>
              <a:rPr lang="en-US" dirty="0"/>
              <a:t>Bachelor</a:t>
            </a:r>
          </a:p>
          <a:p>
            <a:pPr lvl="1"/>
            <a:r>
              <a:rPr lang="en-US" dirty="0"/>
              <a:t>Master</a:t>
            </a:r>
          </a:p>
          <a:p>
            <a:pPr lvl="1"/>
            <a:r>
              <a:rPr lang="en-US" dirty="0"/>
              <a:t>PhD</a:t>
            </a:r>
          </a:p>
        </p:txBody>
      </p:sp>
      <p:pic>
        <p:nvPicPr>
          <p:cNvPr id="5" name="Content Placeholder 5" descr="UEH logo 1.png">
            <a:extLst>
              <a:ext uri="{FF2B5EF4-FFF2-40B4-BE49-F238E27FC236}">
                <a16:creationId xmlns:a16="http://schemas.microsoft.com/office/drawing/2014/main" id="{94FF425D-A3A7-4A58-853F-F7FCB4A42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599" y="914400"/>
            <a:ext cx="4543895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Schools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Economics</a:t>
            </a:r>
          </a:p>
          <a:p>
            <a:r>
              <a:rPr lang="en-US" sz="2400" dirty="0"/>
              <a:t>Management</a:t>
            </a:r>
          </a:p>
          <a:p>
            <a:r>
              <a:rPr lang="en-US" sz="2400" dirty="0"/>
              <a:t>International Business - Marketing</a:t>
            </a:r>
          </a:p>
          <a:p>
            <a:r>
              <a:rPr lang="en-US" sz="2400" dirty="0"/>
              <a:t>Public Finance</a:t>
            </a:r>
          </a:p>
          <a:p>
            <a:r>
              <a:rPr lang="en-US" sz="2400" dirty="0"/>
              <a:t>Finance</a:t>
            </a:r>
          </a:p>
          <a:p>
            <a:r>
              <a:rPr lang="en-US" sz="2400" dirty="0"/>
              <a:t>Banking</a:t>
            </a:r>
          </a:p>
          <a:p>
            <a:r>
              <a:rPr lang="en-US" sz="2400" dirty="0"/>
              <a:t>Accounting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658AA-B52A-4C67-B1ED-69F6785135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Economic Mathematics - Statistics</a:t>
            </a:r>
          </a:p>
          <a:p>
            <a:r>
              <a:rPr lang="en-US" sz="2400" dirty="0"/>
              <a:t>Business Information Technology</a:t>
            </a:r>
          </a:p>
          <a:p>
            <a:r>
              <a:rPr lang="en-US" sz="2400" dirty="0"/>
              <a:t>Political Studies</a:t>
            </a:r>
          </a:p>
          <a:p>
            <a:r>
              <a:rPr lang="en-US" sz="2400" dirty="0"/>
              <a:t>Law </a:t>
            </a:r>
          </a:p>
          <a:p>
            <a:r>
              <a:rPr lang="en-US" sz="2400" dirty="0"/>
              <a:t>Government</a:t>
            </a:r>
          </a:p>
          <a:p>
            <a:r>
              <a:rPr lang="en-US" sz="2400" dirty="0"/>
              <a:t>Foreign Languages for Economics</a:t>
            </a:r>
          </a:p>
          <a:p>
            <a:r>
              <a:rPr lang="en-US" sz="2400" dirty="0"/>
              <a:t>Tourism</a:t>
            </a:r>
          </a:p>
        </p:txBody>
      </p:sp>
    </p:spTree>
    <p:extLst>
      <p:ext uri="{BB962C8B-B14F-4D97-AF65-F5344CB8AC3E}">
        <p14:creationId xmlns:p14="http://schemas.microsoft.com/office/powerpoint/2010/main" val="34014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AABE50-3F01-4862-B1F9-A0F738B500B5}"/>
              </a:ext>
            </a:extLst>
          </p:cNvPr>
          <p:cNvSpPr txBox="1">
            <a:spLocks/>
          </p:cNvSpPr>
          <p:nvPr/>
        </p:nvSpPr>
        <p:spPr>
          <a:xfrm>
            <a:off x="1524000" y="6350524"/>
            <a:ext cx="9144000" cy="533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	8 campuses, 2 dormitories and 1 guest house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186E7A-7D6A-4D73-AE55-DBD24446E798}"/>
              </a:ext>
            </a:extLst>
          </p:cNvPr>
          <p:cNvGrpSpPr/>
          <p:nvPr/>
        </p:nvGrpSpPr>
        <p:grpSpPr>
          <a:xfrm>
            <a:off x="1621410" y="773207"/>
            <a:ext cx="8949180" cy="5583720"/>
            <a:chOff x="790652" y="1478280"/>
            <a:chExt cx="7263234" cy="4531797"/>
          </a:xfrm>
        </p:grpSpPr>
        <p:pic>
          <p:nvPicPr>
            <p:cNvPr id="9" name="Picture 8" descr="hinh ban do tphcm.bmp">
              <a:extLst>
                <a:ext uri="{FF2B5EF4-FFF2-40B4-BE49-F238E27FC236}">
                  <a16:creationId xmlns:a16="http://schemas.microsoft.com/office/drawing/2014/main" id="{17979F04-3D9A-436E-9E95-EEEE6A910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8667" t="7292" r="11921"/>
            <a:stretch/>
          </p:blipFill>
          <p:spPr bwMode="auto">
            <a:xfrm>
              <a:off x="792480" y="1485900"/>
              <a:ext cx="7261406" cy="452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99416F-87C3-42AB-B818-2B1A975170F2}"/>
                </a:ext>
              </a:extLst>
            </p:cNvPr>
            <p:cNvSpPr/>
            <p:nvPr/>
          </p:nvSpPr>
          <p:spPr>
            <a:xfrm>
              <a:off x="5638800" y="3416300"/>
              <a:ext cx="2171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D93F16-27A1-4111-BD55-E83CCE4304C2}"/>
                </a:ext>
              </a:extLst>
            </p:cNvPr>
            <p:cNvSpPr/>
            <p:nvPr/>
          </p:nvSpPr>
          <p:spPr>
            <a:xfrm>
              <a:off x="4495800" y="3721100"/>
              <a:ext cx="2171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8146CA-23CB-4384-8626-7706F803E704}"/>
                </a:ext>
              </a:extLst>
            </p:cNvPr>
            <p:cNvSpPr/>
            <p:nvPr/>
          </p:nvSpPr>
          <p:spPr>
            <a:xfrm>
              <a:off x="3733800" y="4635500"/>
              <a:ext cx="2171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943A89-7F34-4D2B-AF16-CDCA238CBFB9}"/>
                </a:ext>
              </a:extLst>
            </p:cNvPr>
            <p:cNvSpPr/>
            <p:nvPr/>
          </p:nvSpPr>
          <p:spPr>
            <a:xfrm>
              <a:off x="3276600" y="4178300"/>
              <a:ext cx="9144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n w="12700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  NCT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1A652B-6EA4-4745-9DA6-90498073F62F}"/>
                </a:ext>
              </a:extLst>
            </p:cNvPr>
            <p:cNvSpPr/>
            <p:nvPr/>
          </p:nvSpPr>
          <p:spPr>
            <a:xfrm>
              <a:off x="5943600" y="2959100"/>
              <a:ext cx="2171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DC51BC-12D1-4B6D-99A1-2A2FE268F410}"/>
                </a:ext>
              </a:extLst>
            </p:cNvPr>
            <p:cNvSpPr/>
            <p:nvPr/>
          </p:nvSpPr>
          <p:spPr>
            <a:xfrm>
              <a:off x="5257800" y="2806700"/>
              <a:ext cx="2171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0C1115-4767-42E5-9695-8BF87588F38A}"/>
                </a:ext>
              </a:extLst>
            </p:cNvPr>
            <p:cNvSpPr/>
            <p:nvPr/>
          </p:nvSpPr>
          <p:spPr>
            <a:xfrm>
              <a:off x="3962400" y="2425700"/>
              <a:ext cx="2171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B77801-689D-4C9D-8AC2-7CDD0CADF932}"/>
                </a:ext>
              </a:extLst>
            </p:cNvPr>
            <p:cNvSpPr/>
            <p:nvPr/>
          </p:nvSpPr>
          <p:spPr>
            <a:xfrm>
              <a:off x="4419600" y="3263900"/>
              <a:ext cx="8382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ln w="12700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Guest house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8C423C-14B2-4F99-8577-F3B1CE3CCDF1}"/>
                </a:ext>
              </a:extLst>
            </p:cNvPr>
            <p:cNvSpPr/>
            <p:nvPr/>
          </p:nvSpPr>
          <p:spPr>
            <a:xfrm>
              <a:off x="5562600" y="4330700"/>
              <a:ext cx="8382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n w="12700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THĐ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5CE317-A062-4719-B68D-93F24002537F}"/>
                </a:ext>
              </a:extLst>
            </p:cNvPr>
            <p:cNvSpPr/>
            <p:nvPr/>
          </p:nvSpPr>
          <p:spPr>
            <a:xfrm>
              <a:off x="1676400" y="5702300"/>
              <a:ext cx="20574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New campus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CA18D8-3D0B-4C90-A135-6B7BAD8FB1FA}"/>
                </a:ext>
              </a:extLst>
            </p:cNvPr>
            <p:cNvSpPr/>
            <p:nvPr/>
          </p:nvSpPr>
          <p:spPr>
            <a:xfrm>
              <a:off x="5562600" y="34163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3E565E-F73C-403A-86CD-99FBA5B6625A}"/>
                </a:ext>
              </a:extLst>
            </p:cNvPr>
            <p:cNvSpPr/>
            <p:nvPr/>
          </p:nvSpPr>
          <p:spPr>
            <a:xfrm>
              <a:off x="5867400" y="29591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AA7FA1-D5FF-40C0-824D-8C14F62F7579}"/>
                </a:ext>
              </a:extLst>
            </p:cNvPr>
            <p:cNvSpPr/>
            <p:nvPr/>
          </p:nvSpPr>
          <p:spPr>
            <a:xfrm>
              <a:off x="5181600" y="28067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F38CF1-87A4-4012-BA86-A8A278782CFA}"/>
                </a:ext>
              </a:extLst>
            </p:cNvPr>
            <p:cNvSpPr/>
            <p:nvPr/>
          </p:nvSpPr>
          <p:spPr>
            <a:xfrm>
              <a:off x="3886200" y="24257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69E079-AF63-4C8B-A93E-587AD5BDD150}"/>
                </a:ext>
              </a:extLst>
            </p:cNvPr>
            <p:cNvSpPr/>
            <p:nvPr/>
          </p:nvSpPr>
          <p:spPr>
            <a:xfrm>
              <a:off x="3657600" y="46355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D5CA3A-203C-4E64-9029-7885E227F77E}"/>
                </a:ext>
              </a:extLst>
            </p:cNvPr>
            <p:cNvSpPr/>
            <p:nvPr/>
          </p:nvSpPr>
          <p:spPr>
            <a:xfrm>
              <a:off x="4419600" y="37211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6FA9C9-6670-4B61-B284-EC883A71166B}"/>
                </a:ext>
              </a:extLst>
            </p:cNvPr>
            <p:cNvSpPr/>
            <p:nvPr/>
          </p:nvSpPr>
          <p:spPr>
            <a:xfrm>
              <a:off x="2057400" y="5702300"/>
              <a:ext cx="1295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D1C57E-E33F-48E8-9591-3EA94538793F}"/>
                </a:ext>
              </a:extLst>
            </p:cNvPr>
            <p:cNvSpPr/>
            <p:nvPr/>
          </p:nvSpPr>
          <p:spPr>
            <a:xfrm>
              <a:off x="3505200" y="4102100"/>
              <a:ext cx="609600" cy="381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FCC48-D7BB-493A-AE5E-802E5A411FF1}"/>
                </a:ext>
              </a:extLst>
            </p:cNvPr>
            <p:cNvSpPr/>
            <p:nvPr/>
          </p:nvSpPr>
          <p:spPr>
            <a:xfrm>
              <a:off x="5638800" y="4254500"/>
              <a:ext cx="685800" cy="381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60DB611-2C1C-4A74-9E28-C03DCB40148A}"/>
                </a:ext>
              </a:extLst>
            </p:cNvPr>
            <p:cNvSpPr/>
            <p:nvPr/>
          </p:nvSpPr>
          <p:spPr>
            <a:xfrm>
              <a:off x="4495800" y="3263900"/>
              <a:ext cx="762000" cy="4572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B1E85F-A1F7-4884-B121-2B60315778E5}"/>
                </a:ext>
              </a:extLst>
            </p:cNvPr>
            <p:cNvSpPr/>
            <p:nvPr/>
          </p:nvSpPr>
          <p:spPr>
            <a:xfrm>
              <a:off x="990600" y="5702300"/>
              <a:ext cx="75052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Dist 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9E146A-2C9A-4E22-8FA0-26D27BB73CB0}"/>
                </a:ext>
              </a:extLst>
            </p:cNvPr>
            <p:cNvSpPr/>
            <p:nvPr/>
          </p:nvSpPr>
          <p:spPr>
            <a:xfrm>
              <a:off x="990600" y="5626100"/>
              <a:ext cx="762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8B29DE-FE6B-45C0-BD4B-7412E89A8139}"/>
                </a:ext>
              </a:extLst>
            </p:cNvPr>
            <p:cNvSpPr/>
            <p:nvPr/>
          </p:nvSpPr>
          <p:spPr>
            <a:xfrm>
              <a:off x="790652" y="1478280"/>
              <a:ext cx="2313228" cy="30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HO CHI MINH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3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3D3AAD-199A-4132-9D13-B2A0985F9CD0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687851" y="4364930"/>
            <a:ext cx="615448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2FB922-A949-4887-87DA-4A67FA4E1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r="15703"/>
          <a:stretch/>
        </p:blipFill>
        <p:spPr>
          <a:xfrm>
            <a:off x="4288784" y="3737729"/>
            <a:ext cx="1399067" cy="1254403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8BBECA0-F904-463E-B35D-FE5BC41FAA44}"/>
              </a:ext>
            </a:extLst>
          </p:cNvPr>
          <p:cNvSpPr/>
          <p:nvPr/>
        </p:nvSpPr>
        <p:spPr>
          <a:xfrm>
            <a:off x="1043374" y="3907730"/>
            <a:ext cx="2301217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15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Administrative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Departments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FEFB3FDC-BD23-47D3-B75A-0992752DDA53}"/>
              </a:ext>
            </a:extLst>
          </p:cNvPr>
          <p:cNvSpPr/>
          <p:nvPr/>
        </p:nvSpPr>
        <p:spPr>
          <a:xfrm>
            <a:off x="8718736" y="3907730"/>
            <a:ext cx="2429890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International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Joint Programs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87D56120-7F73-4DDC-9940-5E4A8E1D282E}"/>
              </a:ext>
            </a:extLst>
          </p:cNvPr>
          <p:cNvSpPr/>
          <p:nvPr/>
        </p:nvSpPr>
        <p:spPr>
          <a:xfrm>
            <a:off x="6303299" y="3907730"/>
            <a:ext cx="1994833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International Schools &amp; Centers</a:t>
            </a: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17F1E919-56BA-4D79-84A8-32A0D9950F60}"/>
              </a:ext>
            </a:extLst>
          </p:cNvPr>
          <p:cNvSpPr/>
          <p:nvPr/>
        </p:nvSpPr>
        <p:spPr>
          <a:xfrm>
            <a:off x="3952301" y="2245398"/>
            <a:ext cx="2072034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14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Schools &amp; faculty</a:t>
            </a: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6BFB2838-6FBD-4EF8-B513-534B699723D6}"/>
              </a:ext>
            </a:extLst>
          </p:cNvPr>
          <p:cNvSpPr/>
          <p:nvPr/>
        </p:nvSpPr>
        <p:spPr>
          <a:xfrm>
            <a:off x="3837709" y="5563953"/>
            <a:ext cx="2301217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Research centers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institutes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AE31A0-F79F-4275-B675-9DFB38F50DBC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4988318" y="3159798"/>
            <a:ext cx="0" cy="57793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F2F0D8-EE8E-47A3-921F-EC95C9FFDC7F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3344591" y="4364930"/>
            <a:ext cx="944193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7E5A14-F078-4A8D-BFEA-F76E1EA2E6EB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8298132" y="4364930"/>
            <a:ext cx="42060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16ECE3-3AEC-482F-93E1-619703F1782C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4988318" y="4992132"/>
            <a:ext cx="0" cy="57182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D7F9-E9D6-4BA5-B3EE-E553ACCA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activities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FA6410-0A5E-4A94-B9BE-0EF800CDEA59}"/>
              </a:ext>
            </a:extLst>
          </p:cNvPr>
          <p:cNvGrpSpPr/>
          <p:nvPr/>
        </p:nvGrpSpPr>
        <p:grpSpPr>
          <a:xfrm>
            <a:off x="1606194" y="2060848"/>
            <a:ext cx="8979612" cy="4377647"/>
            <a:chOff x="152400" y="2060848"/>
            <a:chExt cx="8979612" cy="4377647"/>
          </a:xfrm>
        </p:grpSpPr>
        <p:graphicFrame>
          <p:nvGraphicFramePr>
            <p:cNvPr id="4" name="Content Placeholder 4">
              <a:extLst>
                <a:ext uri="{FF2B5EF4-FFF2-40B4-BE49-F238E27FC236}">
                  <a16:creationId xmlns:a16="http://schemas.microsoft.com/office/drawing/2014/main" id="{EEAB0668-72BF-4879-AE3E-E236A51B989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6718411"/>
                </p:ext>
              </p:extLst>
            </p:nvPr>
          </p:nvGraphicFramePr>
          <p:xfrm>
            <a:off x="4571999" y="2060848"/>
            <a:ext cx="4560013" cy="4377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5A1FACFC-4E08-42AD-AD16-9AFBB30457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44548473"/>
                </p:ext>
              </p:extLst>
            </p:nvPr>
          </p:nvGraphicFramePr>
          <p:xfrm>
            <a:off x="152400" y="2137048"/>
            <a:ext cx="4267200" cy="426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506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84A8-C2B3-43A0-B5F2-BF98FBC2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62CA-BF1F-4802-A28B-39E99B38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Oxford Economic Papers</a:t>
            </a:r>
          </a:p>
          <a:p>
            <a:r>
              <a:rPr lang="en-US" dirty="0"/>
              <a:t>Land Use Policy</a:t>
            </a:r>
          </a:p>
          <a:p>
            <a:r>
              <a:rPr lang="en-US" dirty="0"/>
              <a:t>Resource and Energy Economics</a:t>
            </a:r>
          </a:p>
          <a:p>
            <a:r>
              <a:rPr lang="en-US" dirty="0"/>
              <a:t>Journal of Public Economics</a:t>
            </a:r>
          </a:p>
          <a:p>
            <a:r>
              <a:rPr lang="en-US" dirty="0"/>
              <a:t>The Journal of Economic Psychology</a:t>
            </a:r>
          </a:p>
          <a:p>
            <a:r>
              <a:rPr lang="en-US" dirty="0"/>
              <a:t>Journal of International Business Research</a:t>
            </a:r>
          </a:p>
          <a:p>
            <a:r>
              <a:rPr lang="en-US" dirty="0"/>
              <a:t>International Journal of Energy Economics and Policy</a:t>
            </a:r>
          </a:p>
          <a:p>
            <a:r>
              <a:rPr lang="en-US" dirty="0"/>
              <a:t>International Research Journal of Finance and Economics</a:t>
            </a:r>
          </a:p>
          <a:p>
            <a:r>
              <a:rPr lang="en-US" dirty="0"/>
              <a:t>Journal of Water, Sanitation and Hygiene for Development</a:t>
            </a:r>
          </a:p>
          <a:p>
            <a:r>
              <a:rPr lang="en-US" dirty="0"/>
              <a:t>Ecological Economics</a:t>
            </a:r>
          </a:p>
          <a:p>
            <a:r>
              <a:rPr lang="en-US" dirty="0"/>
              <a:t>Water Resource Research</a:t>
            </a:r>
          </a:p>
          <a:p>
            <a:r>
              <a:rPr lang="en-US" dirty="0"/>
              <a:t>Journal of Development Studies</a:t>
            </a:r>
          </a:p>
          <a:p>
            <a:r>
              <a:rPr lang="en-US" dirty="0"/>
              <a:t>Agricultural Economics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98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3C2A-C016-47DA-84F9-8F1D9737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International Relations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501104-2D93-44EB-B8C9-9F897C7E7A6D}"/>
              </a:ext>
            </a:extLst>
          </p:cNvPr>
          <p:cNvGrpSpPr/>
          <p:nvPr/>
        </p:nvGrpSpPr>
        <p:grpSpPr>
          <a:xfrm>
            <a:off x="688088" y="2045700"/>
            <a:ext cx="7686130" cy="4682667"/>
            <a:chOff x="1936827" y="2045700"/>
            <a:chExt cx="7686130" cy="4682667"/>
          </a:xfrm>
        </p:grpSpPr>
        <p:pic>
          <p:nvPicPr>
            <p:cNvPr id="18" name="Picture 17" descr="harvard kenedy school.png">
              <a:extLst>
                <a:ext uri="{FF2B5EF4-FFF2-40B4-BE49-F238E27FC236}">
                  <a16:creationId xmlns:a16="http://schemas.microsoft.com/office/drawing/2014/main" id="{FE3EE2F1-1C81-4E7E-93B9-E27741D7B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472" y="2045700"/>
              <a:ext cx="3171185" cy="38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download.jpg">
              <a:extLst>
                <a:ext uri="{FF2B5EF4-FFF2-40B4-BE49-F238E27FC236}">
                  <a16:creationId xmlns:a16="http://schemas.microsoft.com/office/drawing/2014/main" id="{5E7F2619-0FEE-4E7D-A06B-97BF24395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3878"/>
            <a:stretch/>
          </p:blipFill>
          <p:spPr>
            <a:xfrm>
              <a:off x="5257800" y="5494361"/>
              <a:ext cx="1426481" cy="1234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 descr="ESCP euro.png">
              <a:extLst>
                <a:ext uri="{FF2B5EF4-FFF2-40B4-BE49-F238E27FC236}">
                  <a16:creationId xmlns:a16="http://schemas.microsoft.com/office/drawing/2014/main" id="{1DC98890-E41C-4D12-A247-1F9043FD5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410" y="2953882"/>
              <a:ext cx="1447800" cy="751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 descr="Paris dauphine.jpg">
              <a:extLst>
                <a:ext uri="{FF2B5EF4-FFF2-40B4-BE49-F238E27FC236}">
                  <a16:creationId xmlns:a16="http://schemas.microsoft.com/office/drawing/2014/main" id="{4F6A1D96-11F1-4CFF-933D-993394E7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6827" y="4677034"/>
              <a:ext cx="1828800" cy="9676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 descr="tampere.jpg">
              <a:extLst>
                <a:ext uri="{FF2B5EF4-FFF2-40B4-BE49-F238E27FC236}">
                  <a16:creationId xmlns:a16="http://schemas.microsoft.com/office/drawing/2014/main" id="{A465A036-37B0-4AF7-8B5A-D117F2A6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9191" y="5979665"/>
              <a:ext cx="2438400" cy="5651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 descr="Victoria-University-logo.png">
              <a:extLst>
                <a:ext uri="{FF2B5EF4-FFF2-40B4-BE49-F238E27FC236}">
                  <a16:creationId xmlns:a16="http://schemas.microsoft.com/office/drawing/2014/main" id="{710AA90B-26FD-4655-A104-198462F8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0819" y="3107884"/>
              <a:ext cx="1167246" cy="11672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woosong.jpg">
              <a:extLst>
                <a:ext uri="{FF2B5EF4-FFF2-40B4-BE49-F238E27FC236}">
                  <a16:creationId xmlns:a16="http://schemas.microsoft.com/office/drawing/2014/main" id="{686D3814-F610-474A-9178-363727EA1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9192" y="5973847"/>
              <a:ext cx="1295400" cy="7097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 descr="2000px-Université_du_Québec_à_Montréal_Logo.svg.png">
              <a:extLst>
                <a:ext uri="{FF2B5EF4-FFF2-40B4-BE49-F238E27FC236}">
                  <a16:creationId xmlns:a16="http://schemas.microsoft.com/office/drawing/2014/main" id="{D8C3232E-C8C3-4933-ABCB-6B5C5D623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7557" y="2560443"/>
              <a:ext cx="1295400" cy="434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university houston clear lake.jpg">
              <a:extLst>
                <a:ext uri="{FF2B5EF4-FFF2-40B4-BE49-F238E27FC236}">
                  <a16:creationId xmlns:a16="http://schemas.microsoft.com/office/drawing/2014/main" id="{B3C789B1-C58D-4A43-A249-A1F104C9F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9156" y="3282453"/>
              <a:ext cx="990600" cy="1339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 descr="Massey_University_logo.gif">
              <a:extLst>
                <a:ext uri="{FF2B5EF4-FFF2-40B4-BE49-F238E27FC236}">
                  <a16:creationId xmlns:a16="http://schemas.microsoft.com/office/drawing/2014/main" id="{BD729CBA-3E1F-43AC-B971-DF3A4134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45992" y="2563563"/>
              <a:ext cx="1066800" cy="1066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 descr="lille-nord-de-france.jpg">
              <a:extLst>
                <a:ext uri="{FF2B5EF4-FFF2-40B4-BE49-F238E27FC236}">
                  <a16:creationId xmlns:a16="http://schemas.microsoft.com/office/drawing/2014/main" id="{1416251A-DD8B-407C-A2F5-A617B024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94191" y="3791292"/>
              <a:ext cx="1426481" cy="1295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 descr="strasbourg.png">
              <a:extLst>
                <a:ext uri="{FF2B5EF4-FFF2-40B4-BE49-F238E27FC236}">
                  <a16:creationId xmlns:a16="http://schemas.microsoft.com/office/drawing/2014/main" id="{8A1AB32D-C7EE-45D2-836F-3B055048A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9523" b="10961"/>
            <a:stretch/>
          </p:blipFill>
          <p:spPr>
            <a:xfrm>
              <a:off x="6059592" y="4061293"/>
              <a:ext cx="1382800" cy="10995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 descr="University paris sorbonne_paht.png">
              <a:extLst>
                <a:ext uri="{FF2B5EF4-FFF2-40B4-BE49-F238E27FC236}">
                  <a16:creationId xmlns:a16="http://schemas.microsoft.com/office/drawing/2014/main" id="{2836546C-18F4-46C4-B88E-764AD54B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70357" y="4909550"/>
              <a:ext cx="1752600" cy="6239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 descr="ISS_full_colour.jpg">
              <a:extLst>
                <a:ext uri="{FF2B5EF4-FFF2-40B4-BE49-F238E27FC236}">
                  <a16:creationId xmlns:a16="http://schemas.microsoft.com/office/drawing/2014/main" id="{36509569-0763-409B-9745-48C4BBC1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29870" y="2047508"/>
              <a:ext cx="1865376" cy="6982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Picture 2" descr="http://ueh.edu.vn/images/upload/editer/Infographic-EN-UEH-02.png">
            <a:extLst>
              <a:ext uri="{FF2B5EF4-FFF2-40B4-BE49-F238E27FC236}">
                <a16:creationId xmlns:a16="http://schemas.microsoft.com/office/drawing/2014/main" id="{02F20906-B965-4CCB-A8FE-36CF90041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4" b="2319"/>
          <a:stretch/>
        </p:blipFill>
        <p:spPr bwMode="auto">
          <a:xfrm>
            <a:off x="8257192" y="5290472"/>
            <a:ext cx="3934808" cy="14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54BA-EED8-4C40-B2EA-F0A70A91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of Economics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4816-3DB4-4946-A711-96FDDB826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1993, as a merger of</a:t>
            </a:r>
          </a:p>
          <a:p>
            <a:pPr lvl="1"/>
            <a:r>
              <a:rPr lang="en-US" dirty="0"/>
              <a:t>Faculty of Planning – Pricing – Labor</a:t>
            </a:r>
          </a:p>
          <a:p>
            <a:pPr lvl="1"/>
            <a:r>
              <a:rPr lang="en-US" dirty="0"/>
              <a:t>Faculty of Agricultural and Rural Development</a:t>
            </a:r>
          </a:p>
          <a:p>
            <a:r>
              <a:rPr lang="en-US" dirty="0"/>
              <a:t>The first faculty of economics in Viet Nam.</a:t>
            </a:r>
          </a:p>
          <a:p>
            <a:r>
              <a:rPr lang="en-US" dirty="0"/>
              <a:t>Educational objective: to train young economists with basic and advanced economic knowledge, researching skills and experience in analyzing and evaluating public policies</a:t>
            </a:r>
          </a:p>
          <a:p>
            <a:r>
              <a:rPr lang="en-US" dirty="0"/>
              <a:t>Number of students:	Undergraduate: 1,800	Postgraduate: 200</a:t>
            </a:r>
          </a:p>
          <a:p>
            <a:r>
              <a:rPr lang="en-US" dirty="0"/>
              <a:t>Number of permanent academic staff:	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200</TotalTime>
  <Words>512</Words>
  <Application>Microsoft Office PowerPoint</Application>
  <PresentationFormat>Widescreen</PresentationFormat>
  <Paragraphs>120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School of Economics</vt:lpstr>
      <vt:lpstr>PowerPoint Presentation</vt:lpstr>
      <vt:lpstr>Schools</vt:lpstr>
      <vt:lpstr>PowerPoint Presentation</vt:lpstr>
      <vt:lpstr>Organizational structure</vt:lpstr>
      <vt:lpstr>Research activities</vt:lpstr>
      <vt:lpstr>Publications</vt:lpstr>
      <vt:lpstr>International Relations</vt:lpstr>
      <vt:lpstr>School of Economics</vt:lpstr>
      <vt:lpstr>Staff</vt:lpstr>
      <vt:lpstr>Undergraduate level</vt:lpstr>
      <vt:lpstr>Postgraduate level</vt:lpstr>
      <vt:lpstr>Research</vt:lpstr>
      <vt:lpstr>The Vietnam – Netherlands Programme</vt:lpstr>
      <vt:lpstr>The Vietnam – New Zealand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UEH School of Economics</dc:title>
  <dc:creator>Nhan Le</dc:creator>
  <cp:lastModifiedBy>Nhan Le</cp:lastModifiedBy>
  <cp:revision>7</cp:revision>
  <dcterms:created xsi:type="dcterms:W3CDTF">2018-07-18T08:35:53Z</dcterms:created>
  <dcterms:modified xsi:type="dcterms:W3CDTF">2018-11-15T02:09:34Z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